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2542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72bf2270009e0856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dc1bd5a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圆周运动的基本概念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53c368a8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描述圆周运动物理量间的关系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1b5f31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传动问题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1597cf3b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圆周运动的多解问题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24_1#239b83c52?htil=2&amp;vop=1&amp;pid=1b5f31dd9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64584" y="1594296"/>
            <a:ext cx="1261872" cy="12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24_2#239b83c52?htil=2&amp;vop=1&amp;pid=1b5f31dd9&amp;color=0,0,0&amp;vtp=1&amp;bt=1&amp;bbb=1&amp;hb=1&amp;hs=1"/>
              <p:cNvSpPr/>
              <p:nvPr/>
            </p:nvSpPr>
            <p:spPr>
              <a:xfrm>
                <a:off x="832104" y="1512000"/>
                <a:ext cx="914400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为自行车车轮一根辐条上的两点，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为车轮的轴心.当车轮转动时，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的线速度大小分别为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，角速度大小分别为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BD.24_2#239b83c52?htil=2&amp;vop=1&amp;pid=1b5f31dd9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9144000" cy="770255"/>
              </a:xfrm>
              <a:prstGeom prst="rect">
                <a:avLst/>
              </a:prstGeom>
              <a:blipFill>
                <a:blip r:embed="rId4"/>
                <a:stretch>
                  <a:fillRect l="-1600" r="-1533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25_1#239b83c52.bracket?vop=1&amp;pid=1b5f31dd9&amp;color=0,0,0&amp;vpa=5&amp;vtp=1"/>
          <p:cNvSpPr/>
          <p:nvPr/>
        </p:nvSpPr>
        <p:spPr>
          <a:xfrm>
            <a:off x="7093045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4_3#239b83c52.choices?htil=2&amp;vop=1&amp;pid=1b5f31dd9&amp;color=0,0,0&amp;vtp=1&amp;bbb=1&amp;hs=1"/>
              <p:cNvSpPr/>
              <p:nvPr/>
            </p:nvSpPr>
            <p:spPr>
              <a:xfrm>
                <a:off x="832104" y="2283017"/>
                <a:ext cx="9144000" cy="55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  <a:tabLst>
                    <a:tab pos="2352675" algn="l"/>
                    <a:tab pos="4667250" algn="l"/>
                    <a:tab pos="7007225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24_3#239b83c52.choices?htil=2&amp;vop=1&amp;pid=1b5f31dd9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017"/>
                <a:ext cx="9144000" cy="558800"/>
              </a:xfrm>
              <a:prstGeom prst="rect">
                <a:avLst/>
              </a:prstGeom>
              <a:blipFill>
                <a:blip r:embed="rId5"/>
                <a:stretch>
                  <a:fillRect l="-1600" b="-98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EX.26_1#239b83c52?htil=2&amp;vop=1&amp;pid=1b5f31dd9&amp;color=0,0,0&amp;vtp=1&amp;bbb=1&amp;hb=1&amp;hs=1"/>
              <p:cNvSpPr/>
              <p:nvPr/>
            </p:nvSpPr>
            <p:spPr>
              <a:xfrm>
                <a:off x="827992" y="2841817"/>
                <a:ext cx="10536017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两点同轴传动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中的思路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可以根据同轴传动的特点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判断线速度和角速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度的关系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EX.26_1#239b83c52?htil=2&amp;vop=1&amp;pid=1b5f31dd9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2841817"/>
                <a:ext cx="10536017" cy="770255"/>
              </a:xfrm>
              <a:prstGeom prst="rect">
                <a:avLst/>
              </a:prstGeom>
              <a:blipFill>
                <a:blip r:embed="rId6"/>
                <a:stretch>
                  <a:fillRect l="-1389" r="-1331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5_AS.27_1#239b83c52?vop=1&amp;pid=1b5f31dd9&amp;color=0,0,0&amp;vtp=1&amp;bbb=1&amp;hb=1"/>
              <p:cNvSpPr/>
              <p:nvPr/>
            </p:nvSpPr>
            <p:spPr>
              <a:xfrm>
                <a:off x="832104" y="3623502"/>
                <a:ext cx="1053388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为自行车车轮一根辐条上的两点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，同轴传动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大招攻略10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精析传动模型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——圆周运动公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式与圆周运动的传动关系问题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5_AS.27_1#239b83c52?vop=1&amp;pid=1b5f31dd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23502"/>
                <a:ext cx="10533888" cy="1257300"/>
              </a:xfrm>
              <a:prstGeom prst="rect">
                <a:avLst/>
              </a:prstGeom>
              <a:blipFill>
                <a:blip r:embed="rId7"/>
                <a:stretch>
                  <a:fillRect l="-1389" b="-38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C_5_AS.27_1#239b83c52?vop=1&amp;pid=1b5f31dd9&amp;color=0,0,0&amp;vtp=1&amp;bbb=1&amp;hb=1&amp;uw=1">
            <a:extLst>
              <a:ext uri="{FF2B5EF4-FFF2-40B4-BE49-F238E27FC236}">
                <a16:creationId xmlns:a16="http://schemas.microsoft.com/office/drawing/2014/main" id="{0F93C3D8-A7F1-E0AB-6A7D-385B39CCD815}"/>
              </a:ext>
            </a:extLst>
          </p:cNvPr>
          <p:cNvSpPr/>
          <p:nvPr/>
        </p:nvSpPr>
        <p:spPr>
          <a:xfrm>
            <a:off x="1746504" y="3623280"/>
            <a:ext cx="4875721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8_1#370ea56e6?vop=1&amp;pid=1b5f31dd9&amp;color=0,0,0&amp;vtp=1&amp;bt=1&amp;bbb=1&amp;hb=1"/>
              <p:cNvSpPr/>
              <p:nvPr/>
            </p:nvSpPr>
            <p:spPr>
              <a:xfrm>
                <a:off x="832104" y="1512000"/>
                <a:ext cx="10533888" cy="646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）在如图所示的传动装置中，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两轮固定在一起绕同一轴转动，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两轮用皮带传动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，三个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轮的半径关系是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，若皮带不打滑，则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三轮边缘上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三点的(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28_1#370ea56e6?vop=1&amp;pid=1b5f31dd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646430"/>
              </a:xfrm>
              <a:prstGeom prst="rect">
                <a:avLst/>
              </a:prstGeom>
              <a:blipFill>
                <a:blip r:embed="rId3"/>
                <a:stretch>
                  <a:fillRect l="-1389" t="-9434" r="-1331" b="-226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9_1#370ea56e6.bracket?vop=1&amp;pid=1b5f31dd9&amp;color=0,0,0&amp;vpa=6&amp;vtp=1&amp;bbb=1"/>
          <p:cNvSpPr/>
          <p:nvPr/>
        </p:nvSpPr>
        <p:spPr>
          <a:xfrm>
            <a:off x="9593484" y="1849439"/>
            <a:ext cx="496888" cy="3061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6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BD</a:t>
            </a:r>
            <a:endParaRPr lang="en-US" altLang="zh-CN" dirty="0"/>
          </a:p>
        </p:txBody>
      </p:sp>
      <p:pic>
        <p:nvPicPr>
          <p:cNvPr id="4" name="QC_5_BD.28_2#370ea56e6?htil=3&amp;vop=1&amp;pid=1b5f31dd9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36608" y="2149033"/>
            <a:ext cx="1370006" cy="629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8_3#370ea56e6.choices?htil=3&amp;vop=1&amp;pid=1b5f31dd9&amp;color=0,0,0&amp;vtp=1&amp;bbb=1&amp;hs=1"/>
              <p:cNvSpPr/>
              <p:nvPr/>
            </p:nvSpPr>
            <p:spPr>
              <a:xfrm>
                <a:off x="832104" y="2161732"/>
                <a:ext cx="8494776" cy="6324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700"/>
                  </a:lnSpc>
                  <a:tabLst>
                    <a:tab pos="4355338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角速度之比为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2:1:2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线速度大小之比为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1:1:2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500"/>
                  </a:lnSpc>
                  <a:tabLst>
                    <a:tab pos="4355338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周期之比为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1:2:2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转速之比为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1:2:2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28_3#370ea56e6.choices?htil=3&amp;vop=1&amp;pid=1b5f31dd9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61732"/>
                <a:ext cx="8494776" cy="632460"/>
              </a:xfrm>
              <a:prstGeom prst="rect">
                <a:avLst/>
              </a:prstGeom>
              <a:blipFill>
                <a:blip r:embed="rId5"/>
                <a:stretch>
                  <a:fillRect l="-1723" t="-6796" b="-233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EX.30_1#370ea56e6?vop=1&amp;pid=1b5f31dd9&amp;color=0,0,0&amp;vtp=1&amp;bbb=1&amp;hb=1&amp;hs=1"/>
              <p:cNvSpPr/>
              <p:nvPr/>
            </p:nvSpPr>
            <p:spPr>
              <a:xfrm>
                <a:off x="832104" y="2794192"/>
                <a:ext cx="10533888" cy="646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两点皮带传动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中的思路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可以根据皮带传动的特点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判断两点各物理量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的关系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EX.30_1#370ea56e6?vop=1&amp;pid=1b5f31dd9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94192"/>
                <a:ext cx="10533888" cy="646430"/>
              </a:xfrm>
              <a:prstGeom prst="rect">
                <a:avLst/>
              </a:prstGeom>
              <a:blipFill>
                <a:blip r:embed="rId6"/>
                <a:stretch>
                  <a:fillRect l="-1389" t="-9434" r="-926" b="-226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5_AS.31_1#370ea56e6?vop=1&amp;pid=1b5f31dd9&amp;color=0,0,0&amp;vtp=1&amp;bbb=1&amp;hb=1"/>
              <p:cNvSpPr/>
              <p:nvPr/>
            </p:nvSpPr>
            <p:spPr>
              <a:xfrm>
                <a:off x="832104" y="3441892"/>
                <a:ext cx="10533888" cy="16687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两轮用皮带传动，可知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两点的线速度大小相等，即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，根据线速度与角速度的关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两点同轴转动，可知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两点的角速度相等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zh-CN" altLang="en-US" b="0" i="0" kern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三点的角速度之比为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1:2:2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三点的线速度大小之比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1:1:2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，故A错误，B正确；根据周期与角速度的关系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三点的周期之比为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2:1:1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错误；根据角速度与转速的关系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三点的转速之比为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1:2:2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5_AS.31_1#370ea56e6?vop=1&amp;pid=1b5f31dd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41892"/>
                <a:ext cx="10533888" cy="1668780"/>
              </a:xfrm>
              <a:prstGeom prst="rect">
                <a:avLst/>
              </a:prstGeom>
              <a:blipFill>
                <a:blip r:embed="rId7"/>
                <a:stretch>
                  <a:fillRect l="-1389" t="-2564" r="-1157" b="-84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C_5_EX.32_1#370ea56e6?vop=1&amp;pid=1b5f31dd9&amp;color=0,0,0&amp;vtp=1&amp;bbb=1"/>
          <p:cNvSpPr/>
          <p:nvPr/>
        </p:nvSpPr>
        <p:spPr>
          <a:xfrm>
            <a:off x="832104" y="5123372"/>
            <a:ext cx="10533888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同轴传动角速度大小相等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皮带传动或齿轮传动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轮子边缘的线速度大小相等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7" grpId="0" build="p" animBg="1"/>
      <p:bldP spid="8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33_1#75d3c3a0e?htil=4&amp;vop=1&amp;pid=1b5f31dd9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21532" y="1594296"/>
            <a:ext cx="1764792" cy="13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33_2#75d3c3a0e?htil=4&amp;vop=1&amp;pid=1b5f31dd9&amp;color=0,0,0&amp;vtp=1&amp;bt=1&amp;bbb=1&amp;hb=1&amp;hs=1"/>
              <p:cNvSpPr/>
              <p:nvPr/>
            </p:nvSpPr>
            <p:spPr>
              <a:xfrm>
                <a:off x="832104" y="1512000"/>
                <a:ext cx="864108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如图为某机床动力装置的部分截图，它们彼此密切啮合在一起进行传动，已知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两个齿轮的齿数分别为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，当齿轮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以角速度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转动时，齿轮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转动的角速度是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BD.33_2#75d3c3a0e?htil=4&amp;vop=1&amp;pid=1b5f31dd9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641080" cy="1189355"/>
              </a:xfrm>
              <a:prstGeom prst="rect">
                <a:avLst/>
              </a:prstGeom>
              <a:blipFill>
                <a:blip r:embed="rId4"/>
                <a:stretch>
                  <a:fillRect l="-1694" r="-988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4_1#75d3c3a0e.bracket?vop=1&amp;pid=1b5f31dd9&amp;color=0,0,0&amp;vpa=7&amp;vtp=1"/>
          <p:cNvSpPr/>
          <p:nvPr/>
        </p:nvSpPr>
        <p:spPr>
          <a:xfrm>
            <a:off x="101546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3_3#75d3c3a0e.choices?htil=4&amp;vop=1&amp;pid=1b5f31dd9&amp;color=0,0,0&amp;vtp=1&amp;bbb=1&amp;hs=1"/>
              <p:cNvSpPr/>
              <p:nvPr/>
            </p:nvSpPr>
            <p:spPr>
              <a:xfrm>
                <a:off x="832104" y="2707832"/>
                <a:ext cx="8641080" cy="546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300"/>
                  </a:lnSpc>
                  <a:tabLst>
                    <a:tab pos="2058670" algn="l"/>
                    <a:tab pos="4091940" algn="l"/>
                    <a:tab pos="6468110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33_3#75d3c3a0e.choices?htil=4&amp;vop=1&amp;pid=1b5f31dd9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8641080" cy="546100"/>
              </a:xfrm>
              <a:prstGeom prst="rect">
                <a:avLst/>
              </a:prstGeom>
              <a:blipFill>
                <a:blip r:embed="rId5"/>
                <a:stretch>
                  <a:fillRect l="-1694" b="-88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EX.35_1#75d3c3a0e?vop=1&amp;pid=1b5f31dd9&amp;color=0,0,0&amp;vtp=1&amp;bbb=1&amp;hb=1&amp;hs=1"/>
              <p:cNvSpPr/>
              <p:nvPr/>
            </p:nvSpPr>
            <p:spPr>
              <a:xfrm>
                <a:off x="832104" y="3253932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为齿轮传动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中的思路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可以根据齿轮传动的特点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找出两齿轮角速度的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关系进而求解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EX.35_1#75d3c3a0e?vop=1&amp;pid=1b5f31dd9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53932"/>
                <a:ext cx="10533888" cy="770255"/>
              </a:xfrm>
              <a:prstGeom prst="rect">
                <a:avLst/>
              </a:prstGeom>
              <a:blipFill>
                <a:blip r:embed="rId6"/>
                <a:stretch>
                  <a:fillRect l="-1389" r="-1331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5_AS.36_1#75d3c3a0e?vop=1&amp;pid=1b5f31dd9&amp;color=0,0,0&amp;vtp=1&amp;bbb=1&amp;hb=1"/>
              <p:cNvSpPr/>
              <p:nvPr/>
            </p:nvSpPr>
            <p:spPr>
              <a:xfrm>
                <a:off x="832104" y="4082607"/>
                <a:ext cx="10533888" cy="1333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【解析】齿轮能够密切啮合在一起进行传动时齿距是相同的，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故齿数与半径成正比，齿轮传动时边缘线速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度大小相等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大招攻略10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精析传动模型——圆周运动公式与圆周运动的传动关系问题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𝑄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5_AS.36_1#75d3c3a0e?vop=1&amp;pid=1b5f31dd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082607"/>
                <a:ext cx="10533888" cy="1333500"/>
              </a:xfrm>
              <a:prstGeom prst="rect">
                <a:avLst/>
              </a:prstGeom>
              <a:blipFill>
                <a:blip r:embed="rId7"/>
                <a:stretch>
                  <a:fillRect l="-1389" r="-1331" b="-55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C_5_AS.36_1#75d3c3a0e?vop=1&amp;pid=1b5f31dd9&amp;color=0,0,0&amp;vtp=1&amp;bbb=1&amp;hb=1&amp;uw=1">
            <a:extLst>
              <a:ext uri="{FF2B5EF4-FFF2-40B4-BE49-F238E27FC236}">
                <a16:creationId xmlns:a16="http://schemas.microsoft.com/office/drawing/2014/main" id="{19DF1914-080F-74AB-AC14-DFD31BFB7D0E}"/>
              </a:ext>
            </a:extLst>
          </p:cNvPr>
          <p:cNvSpPr/>
          <p:nvPr/>
        </p:nvSpPr>
        <p:spPr>
          <a:xfrm>
            <a:off x="9290304" y="4082385"/>
            <a:ext cx="2125664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9" name="QC_5_AS.36_1#75d3c3a0e?vop=1&amp;pid=1b5f31dd9&amp;color=0,0,0&amp;vtp=1&amp;bbb=1&amp;hb=1&amp;uw=1">
            <a:extLst>
              <a:ext uri="{FF2B5EF4-FFF2-40B4-BE49-F238E27FC236}">
                <a16:creationId xmlns:a16="http://schemas.microsoft.com/office/drawing/2014/main" id="{2A37FC80-A6F3-6D95-8C44-08534E516958}"/>
              </a:ext>
            </a:extLst>
          </p:cNvPr>
          <p:cNvSpPr/>
          <p:nvPr/>
        </p:nvSpPr>
        <p:spPr>
          <a:xfrm>
            <a:off x="832104" y="4501485"/>
            <a:ext cx="1143000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7_1#8472ebe25?vop=1&amp;pid=1597cf3bd&amp;color=0,0,0&amp;vtp=1&amp;bt=1&amp;bbb=1&amp;hb=1"/>
              <p:cNvSpPr/>
              <p:nvPr/>
            </p:nvSpPr>
            <p:spPr>
              <a:xfrm>
                <a:off x="832104" y="1512000"/>
                <a:ext cx="10533888" cy="1560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）如图所示，水平放置的圆筒可绕其中心对称轴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匀速转动，筒壁上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处有一小圆孔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，筒壁很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，筒的半径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，图示时刻圆孔正上方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处有一小球由静止开始下落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，已知圆孔的半径略大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于小球的半径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，小球刚好能从孔中进入圆筒，小球进入圆筒后圆筒开始转动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，最终小球离开圆筒时与圆筒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未发生碰撞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.空气阻力不计，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圆筒转动的角速度可能是(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37_1#8472ebe25?vop=1&amp;pid=1597cf3b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560830"/>
              </a:xfrm>
              <a:prstGeom prst="rect">
                <a:avLst/>
              </a:prstGeom>
              <a:blipFill>
                <a:blip r:embed="rId3"/>
                <a:stretch>
                  <a:fillRect l="-1389" t="-781" r="-1331" b="-93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8_1#8472ebe25.bracket?vop=1&amp;pid=1597cf3bd&amp;color=0,0,0&amp;vpa=8&amp;vtp=1&amp;bbb=1"/>
          <p:cNvSpPr/>
          <p:nvPr/>
        </p:nvSpPr>
        <p:spPr>
          <a:xfrm>
            <a:off x="7775035" y="2720659"/>
            <a:ext cx="496888" cy="3442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</a:t>
            </a:r>
            <a:endParaRPr lang="en-US" altLang="zh-CN" dirty="0"/>
          </a:p>
        </p:txBody>
      </p:sp>
      <p:pic>
        <p:nvPicPr>
          <p:cNvPr id="4" name="QC_5_BD.37_2#8472ebe25?vop=1&amp;pid=1597cf3bd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02352" y="3177732"/>
            <a:ext cx="1984248" cy="14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7_3#8472ebe25.choices?vop=1&amp;pid=1597cf3bd&amp;color=0,0,0&amp;vtp=1&amp;bbb=1"/>
              <p:cNvSpPr/>
              <p:nvPr/>
            </p:nvSpPr>
            <p:spPr>
              <a:xfrm>
                <a:off x="832104" y="4790632"/>
                <a:ext cx="10533888" cy="51708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  <a:tabLst>
                    <a:tab pos="2636647" algn="l"/>
                    <a:tab pos="5260594" algn="l"/>
                    <a:tab pos="79734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37_3#8472ebe25.choices?vop=1&amp;pid=1597cf3b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790632"/>
                <a:ext cx="10533888" cy="517081"/>
              </a:xfrm>
              <a:prstGeom prst="rect">
                <a:avLst/>
              </a:prstGeom>
              <a:blipFill>
                <a:blip r:embed="rId5"/>
                <a:stretch>
                  <a:fillRect l="-1389" b="-152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5_EX.39_1#8472ebe25?vop=1&amp;pid=1597cf3bd&amp;color=0,0,0&amp;vtp=1&amp;bbb=1&amp;hb=1"/>
          <p:cNvSpPr/>
          <p:nvPr/>
        </p:nvSpPr>
        <p:spPr>
          <a:xfrm>
            <a:off x="832104" y="5319968"/>
            <a:ext cx="10533888" cy="7480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小球做自由落体运动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圆筒做匀速圆周运动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根据大招攻略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中的思路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可知小球在圆筒中下</a:t>
            </a:r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落的时间内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圆筒转了半圈的奇数倍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进一步分析求解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0_1#8472ebe25?vop=1&amp;pid=1597cf3bd&amp;color=0,0,0&amp;vtp=1&amp;bt=1&amp;bbb=1&amp;hb=1"/>
              <p:cNvSpPr/>
              <p:nvPr/>
            </p:nvSpPr>
            <p:spPr>
              <a:xfrm>
                <a:off x="832104" y="1512000"/>
                <a:ext cx="10533888" cy="1802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解析】小球刚落入圆筒时的速度大小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𝑔h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，设小球在圆筒中运动的时间为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（大招攻略11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圆周运动的多解问题）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=0,1,2,3,⋯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，角速度不可能为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、C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，B、D错误.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40_1#8472ebe25?vop=1&amp;pid=1597cf3b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802130"/>
              </a:xfrm>
              <a:prstGeom prst="rect">
                <a:avLst/>
              </a:prstGeom>
              <a:blipFill>
                <a:blip r:embed="rId3"/>
                <a:stretch>
                  <a:fillRect l="-1389" r="-1331" b="-77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S.40_1#8472ebe25?vop=1&amp;pid=1597cf3bd&amp;color=0,0,0&amp;vtp=1&amp;bt=1&amp;bbb=1&amp;hb=1&amp;uw=1">
            <a:extLst>
              <a:ext uri="{FF2B5EF4-FFF2-40B4-BE49-F238E27FC236}">
                <a16:creationId xmlns:a16="http://schemas.microsoft.com/office/drawing/2014/main" id="{23C5F95D-F82F-ECE7-43D9-489E0155DD95}"/>
              </a:ext>
            </a:extLst>
          </p:cNvPr>
          <p:cNvSpPr/>
          <p:nvPr/>
        </p:nvSpPr>
        <p:spPr>
          <a:xfrm>
            <a:off x="1746504" y="1508602"/>
            <a:ext cx="8765413" cy="5147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5_AS.40_1#8472ebe25?vop=1&amp;pid=1597cf3bd&amp;color=0,0,0&amp;vtp=1&amp;bt=1&amp;bbb=1&amp;hb=1&amp;uw=1">
            <a:extLst>
              <a:ext uri="{FF2B5EF4-FFF2-40B4-BE49-F238E27FC236}">
                <a16:creationId xmlns:a16="http://schemas.microsoft.com/office/drawing/2014/main" id="{E355A285-AB84-1BC7-9950-45EF4F8D9C20}"/>
              </a:ext>
            </a:extLst>
          </p:cNvPr>
          <p:cNvSpPr/>
          <p:nvPr/>
        </p:nvSpPr>
        <p:spPr>
          <a:xfrm>
            <a:off x="832104" y="2016602"/>
            <a:ext cx="1663383" cy="5147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1_1#5c1652832?vop=1&amp;pid=1597cf3bd&amp;color=0,0,0&amp;vtp=1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易错题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如图所示，直径为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的竖直圆筒绕中心轴线以恒定的转速匀速转动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.一子弹以水平初速度大小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沿圆筒直径方向从左侧射入圆筒，从右侧射穿圆筒后发现两弹孔在同一竖直线上且相距为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，空气阻力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及圆筒对子弹的作用力均可忽略不计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，子弹可视为质点，重力加速度为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41_1#5c1652832?vop=1&amp;pid=1597cf3b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347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42_1#5c1652832.bracket?vop=1&amp;pid=1597cf3bd&amp;color=0,0,0&amp;vpa=9&amp;vtp=1"/>
          <p:cNvSpPr/>
          <p:nvPr/>
        </p:nvSpPr>
        <p:spPr>
          <a:xfrm>
            <a:off x="8702897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5_BD.41_2#5c1652832?htil=5&amp;vop=1&amp;pid=1597cf3bd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88169" y="2695132"/>
            <a:ext cx="771937" cy="1215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1_3#5c1652832.choices?htil=5&amp;vop=1&amp;pid=1597cf3bd&amp;color=0,0,0&amp;vtp=1&amp;bbb=1&amp;hs=1"/>
              <p:cNvSpPr/>
              <p:nvPr/>
            </p:nvSpPr>
            <p:spPr>
              <a:xfrm>
                <a:off x="832104" y="2707832"/>
                <a:ext cx="9546336" cy="124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900"/>
                  </a:lnSpc>
                  <a:tabLst>
                    <a:tab pos="4881118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子弹水平初速度大小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子弹水平初速度大小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  <a:tabLst>
                    <a:tab pos="4881118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圆筒转动的角速度可能为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圆筒转动的角速度可能为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41_3#5c1652832.choices?htil=5&amp;vop=1&amp;pid=1597cf3bd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9546336" cy="1244600"/>
              </a:xfrm>
              <a:prstGeom prst="rect">
                <a:avLst/>
              </a:prstGeom>
              <a:blipFill>
                <a:blip r:embed="rId5"/>
                <a:stretch>
                  <a:fillRect l="-1533" b="-9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EX.43_1#5c1652832?vop=1&amp;pid=1597cf3bd&amp;color=0,0,0&amp;vtp=1&amp;bbb=1&amp;hb=1&amp;hs=1"/>
              <p:cNvSpPr/>
              <p:nvPr/>
            </p:nvSpPr>
            <p:spPr>
              <a:xfrm>
                <a:off x="832104" y="3948622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子弹做平抛运动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圆筒做匀速圆周运动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中的思路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可知子弹在圆筒中下落高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的时间内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圆筒转了半圈的奇数倍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进行求解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EX.43_1#5c1652832?vop=1&amp;pid=1597cf3bd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48622"/>
                <a:ext cx="10533888" cy="770255"/>
              </a:xfrm>
              <a:prstGeom prst="rect">
                <a:avLst/>
              </a:prstGeom>
              <a:blipFill>
                <a:blip r:embed="rId6"/>
                <a:stretch>
                  <a:fillRect l="-1389" r="-63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4_1#5c1652832?vop=1&amp;pid=1597cf3bd&amp;color=0,0,0&amp;vtp=1&amp;bt=1&amp;bbb=1&amp;hb=1"/>
              <p:cNvSpPr/>
              <p:nvPr/>
            </p:nvSpPr>
            <p:spPr>
              <a:xfrm>
                <a:off x="832104" y="1508760"/>
                <a:ext cx="10533888" cy="2451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【解析】子弹在圆筒内做平抛运动，在竖直方向上有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，水平方向上有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，联立求得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，故A、B错误；子弹从右侧射穿圆筒后发现两弹孔在同一竖直线上，则在时间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，圆筒转过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的角度为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=1,2,3,⋯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，则角速度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den>
                        </m:f>
                      </m:e>
                    </m:rad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=1,2,3,⋯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，角速度可能为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，不可能为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，故C正确，D错误.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44_1#5c1652832?vop=1&amp;pid=1597cf3b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451100"/>
              </a:xfrm>
              <a:prstGeom prst="rect">
                <a:avLst/>
              </a:prstGeom>
              <a:blipFill>
                <a:blip r:embed="rId3"/>
                <a:stretch>
                  <a:fillRect l="-1389" b="-2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45_1#5c1652832?vop=1&amp;pid=1597cf3bd&amp;color=0,0,0&amp;vtp=1&amp;bt=1&amp;bbb=1&amp;hb=1"/>
              <p:cNvSpPr/>
              <p:nvPr/>
            </p:nvSpPr>
            <p:spPr>
              <a:xfrm>
                <a:off x="832104" y="1512000"/>
                <a:ext cx="10533888" cy="1879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易错分析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忽略圆周运动中的多解问题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在分析圆周运动时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往往容易忽略运动的周期性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导致漏解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本题中子弹穿入和穿出的弹孔在同一竖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直线上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则在子弹穿入到穿出的这段时间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圆筒转过的角度为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=1,2,3,⋯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因而角速度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den>
                        </m:f>
                      </m:e>
                    </m:rad>
                    <m:d>
                      <m:d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=1,2,3,⋯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EX.45_1#5c1652832?vop=1&amp;pid=1597cf3b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879600"/>
              </a:xfrm>
              <a:prstGeom prst="rect">
                <a:avLst/>
              </a:prstGeom>
              <a:blipFill>
                <a:blip r:embed="rId3"/>
                <a:stretch>
                  <a:fillRect l="-1389" r="-116" b="-6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46_1#5cc8b8ed5?htil=6&amp;vop=1&amp;pid=1597cf3bd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89578" y="1594296"/>
            <a:ext cx="1417320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46_2#5cc8b8ed5?htil=6&amp;vop=1&amp;pid=1597cf3bd&amp;color=0,0,0&amp;vtp=1&amp;bt=1&amp;bbb=1&amp;hb=1&amp;hs=1"/>
              <p:cNvSpPr/>
              <p:nvPr/>
            </p:nvSpPr>
            <p:spPr>
              <a:xfrm>
                <a:off x="832104" y="1512000"/>
                <a:ext cx="897940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如图所示，一位同学做飞镖游戏，已知圆盘的直径为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，飞镖距圆盘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，且对准此时位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于圆盘上最高点的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点水平抛出，初速度大小为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，飞镖抛出的同时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，圆盘绕垂直圆盘过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盘心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的水平轴匀速转动，角速度为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.若飞镖恰好击中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则下列关系正确的是(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BD.46_2#5cc8b8ed5?htil=6&amp;vop=1&amp;pid=1597cf3bd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979408" cy="1189355"/>
              </a:xfrm>
              <a:prstGeom prst="rect">
                <a:avLst/>
              </a:prstGeom>
              <a:blipFill>
                <a:blip r:embed="rId4"/>
                <a:stretch>
                  <a:fillRect l="-1629" r="-1290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47_1#5cc8b8ed5.bracket?vop=1&amp;pid=1597cf3bd&amp;color=0,0,0&amp;vpa=10&amp;vtp=1"/>
          <p:cNvSpPr/>
          <p:nvPr/>
        </p:nvSpPr>
        <p:spPr>
          <a:xfrm>
            <a:off x="920550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6_3#5cc8b8ed5.choices?htil=6&amp;vop=1&amp;pid=1597cf3bd&amp;color=0,0,0&amp;vtp=1&amp;bbb=1&amp;hs=1"/>
              <p:cNvSpPr/>
              <p:nvPr/>
            </p:nvSpPr>
            <p:spPr>
              <a:xfrm>
                <a:off x="827992" y="2699450"/>
                <a:ext cx="10536017" cy="863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400"/>
                  </a:lnSpc>
                  <a:tabLst>
                    <a:tab pos="459765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</m:d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=0,1,2,⋯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  <a:tabLst>
                    <a:tab pos="459765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=0,1,2,⋯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46_3#5cc8b8ed5.choices?htil=6&amp;vop=1&amp;pid=1597cf3bd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2699450"/>
                <a:ext cx="10536017" cy="863600"/>
              </a:xfrm>
              <a:prstGeom prst="rect">
                <a:avLst/>
              </a:prstGeom>
              <a:blipFill>
                <a:blip r:embed="rId5"/>
                <a:stretch>
                  <a:fillRect l="-1389" b="-99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EX.48_1#5cc8b8ed5?vop=1&amp;pid=1597cf3bd&amp;color=0,0,0&amp;vtp=1&amp;bbb=1&amp;hb=1"/>
              <p:cNvSpPr/>
              <p:nvPr/>
            </p:nvSpPr>
            <p:spPr>
              <a:xfrm>
                <a:off x="832104" y="3567368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飞镖做平抛运动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圆盘做匀速圆周运动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中的思路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可知飞镖做平抛运动下落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的时间内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圆盘转了半圈的奇数倍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即可分析求解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EX.48_1#5cc8b8ed5?vop=1&amp;pid=1597cf3b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67368"/>
                <a:ext cx="10533888" cy="770255"/>
              </a:xfrm>
              <a:prstGeom prst="rect">
                <a:avLst/>
              </a:prstGeom>
              <a:blipFill>
                <a:blip r:embed="rId6"/>
                <a:stretch>
                  <a:fillRect l="-1389" r="-63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9_1#5cc8b8ed5?vop=1&amp;pid=1597cf3bd&amp;color=0,0,0&amp;vtp=1&amp;bt=1&amp;bbb=1&amp;hb=1"/>
              <p:cNvSpPr/>
              <p:nvPr/>
            </p:nvSpPr>
            <p:spPr>
              <a:xfrm>
                <a:off x="832104" y="1508760"/>
                <a:ext cx="10533888" cy="2233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【解析】飞镖做平抛运动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，故A错误；根据上述解得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圆盘转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动的周期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，由于飞镖恰好击中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=0,1,2,3,⋯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（大招攻略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11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圆周运动的多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解问题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</m:d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=0,1,2,3,⋯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，故B正确；根据上述有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</m:d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=0,1,2,3,⋯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C错误；根据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=0,1,2,3,⋯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1+2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=0,1,2,3,⋯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49_1#5cc8b8ed5?vop=1&amp;pid=1597cf3b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233359"/>
              </a:xfrm>
              <a:prstGeom prst="rect">
                <a:avLst/>
              </a:prstGeom>
              <a:blipFill>
                <a:blip r:embed="rId3"/>
                <a:stretch>
                  <a:fillRect l="-1389" r="-1100" b="-62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S.49_1#5cc8b8ed5?vop=1&amp;pid=1597cf3bd&amp;color=0,0,0&amp;vtp=1&amp;bt=1&amp;bbb=1&amp;hb=1&amp;uw=1">
            <a:extLst>
              <a:ext uri="{FF2B5EF4-FFF2-40B4-BE49-F238E27FC236}">
                <a16:creationId xmlns:a16="http://schemas.microsoft.com/office/drawing/2014/main" id="{68A4E263-C618-05C6-B822-A8EDB1B2ED3F}"/>
              </a:ext>
            </a:extLst>
          </p:cNvPr>
          <p:cNvSpPr/>
          <p:nvPr/>
        </p:nvSpPr>
        <p:spPr>
          <a:xfrm>
            <a:off x="10577449" y="1505362"/>
            <a:ext cx="754063" cy="4766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5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5_AS.49_1#5cc8b8ed5?vop=1&amp;pid=1597cf3bd&amp;color=0,0,0&amp;vtp=1&amp;bt=1&amp;bbb=1&amp;hb=1&amp;uw=1">
            <a:extLst>
              <a:ext uri="{FF2B5EF4-FFF2-40B4-BE49-F238E27FC236}">
                <a16:creationId xmlns:a16="http://schemas.microsoft.com/office/drawing/2014/main" id="{55E8404D-A823-0576-EC5B-04D08ED11476}"/>
              </a:ext>
            </a:extLst>
          </p:cNvPr>
          <p:cNvSpPr/>
          <p:nvPr/>
        </p:nvSpPr>
        <p:spPr>
          <a:xfrm>
            <a:off x="832104" y="1975263"/>
            <a:ext cx="4682427" cy="4766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5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5" name="QC_5_AS.49_1#5cc8b8ed5?vop=1&amp;pid=1597cf3bd&amp;color=0,0,0&amp;vtp=1&amp;bt=1&amp;bbb=1&amp;hb=1&amp;uw=1">
            <a:extLst>
              <a:ext uri="{FF2B5EF4-FFF2-40B4-BE49-F238E27FC236}">
                <a16:creationId xmlns:a16="http://schemas.microsoft.com/office/drawing/2014/main" id="{81132364-E33D-C2E7-C4B3-5C656DF5D2B9}"/>
              </a:ext>
            </a:extLst>
          </p:cNvPr>
          <p:cNvSpPr/>
          <p:nvPr/>
        </p:nvSpPr>
        <p:spPr>
          <a:xfrm>
            <a:off x="5514531" y="1975263"/>
            <a:ext cx="2681097" cy="4766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5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275f43518.fixed?pid=d578276dd&amp;color=255,240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圆周运动</a:t>
            </a:r>
            <a:endParaRPr lang="en-US" altLang="zh-CN" sz="4400" dirty="0"/>
          </a:p>
        </p:txBody>
      </p:sp>
      <p:sp>
        <p:nvSpPr>
          <p:cNvPr id="3" name="C_2_BD#275f43518.fixed?pid=d578276dd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第1节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圆周运动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0_1#b3cf9cb3f?vop=1&amp;pid=8031a33b3&amp;color=0,0,0&amp;vtp=1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汽车在平直公路上匀速行驶时，仪表盘上显示车速为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，发动机转速为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，已知该汽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车轮胎周长约为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，则此时汽车的传动比（发动机与轮胎转速之比）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约为(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50_1#b3cf9cb3f?vop=1&amp;pid=8031a33b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1_1#b3cf9cb3f.bracket?vop=1&amp;pid=8031a33b3&amp;color=0,0,0&amp;vpa=11&amp;vtp=1"/>
          <p:cNvSpPr/>
          <p:nvPr/>
        </p:nvSpPr>
        <p:spPr>
          <a:xfrm>
            <a:off x="8470360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50_2#b3cf9cb3f.choices?vop=1&amp;pid=8031a33b3&amp;color=0,0,0&amp;vtp=1&amp;bbb=1"/>
              <p:cNvSpPr/>
              <p:nvPr/>
            </p:nvSpPr>
            <p:spPr>
              <a:xfrm>
                <a:off x="832104" y="2283017"/>
                <a:ext cx="10533888" cy="525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569972" algn="l"/>
                    <a:tab pos="5152644" algn="l"/>
                    <a:tab pos="78750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180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50_2#b3cf9cb3f.choices?vop=1&amp;pid=8031a33b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017"/>
                <a:ext cx="10533888" cy="525907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52_1#b3cf9cb3f?vop=1&amp;pid=8031a33b3&amp;color=0,0,0&amp;vtp=1&amp;bbb=1&amp;hb=1"/>
              <p:cNvSpPr/>
              <p:nvPr/>
            </p:nvSpPr>
            <p:spPr>
              <a:xfrm>
                <a:off x="832104" y="2820036"/>
                <a:ext cx="10533888" cy="935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【解析】已知该汽车轮胎周长约为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，由于车速等于车轮的线速度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，则轮胎的转速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36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3.6</m:t>
                            </m:r>
                          </m:den>
                        </m:f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min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，所以此时汽车的传动比为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800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300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52_1#b3cf9cb3f?vop=1&amp;pid=8031a33b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20036"/>
                <a:ext cx="10533888" cy="935800"/>
              </a:xfrm>
              <a:prstGeom prst="rect">
                <a:avLst/>
              </a:prstGeom>
              <a:blipFill>
                <a:blip r:embed="rId5"/>
                <a:stretch>
                  <a:fillRect l="-1389" b="-84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3_1#506fb0d5b?vop=1&amp;pid=8031a33b3&amp;color=0,0,0&amp;vtp=1&amp;bt=1&amp;bbb=1&amp;hb=1"/>
          <p:cNvSpPr/>
          <p:nvPr/>
        </p:nvSpPr>
        <p:spPr>
          <a:xfrm>
            <a:off x="832104" y="1512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）据报道，未来两年内，我国还将发射多颗风云气象卫星.地球是自西向东自转的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，为了充分利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用地球的自转速度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，关于在地球上发射卫星的发射方向以及发射地点，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54_1#506fb0d5b.bracket?vop=1&amp;pid=8031a33b3&amp;color=0,0,0&amp;vpa=12&amp;vtp=1&amp;bbb=1"/>
          <p:cNvSpPr/>
          <p:nvPr/>
        </p:nvSpPr>
        <p:spPr>
          <a:xfrm>
            <a:off x="9956260" y="19177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</a:t>
            </a:r>
            <a:endParaRPr lang="en-US" altLang="zh-CN" dirty="0"/>
          </a:p>
        </p:txBody>
      </p:sp>
      <p:sp>
        <p:nvSpPr>
          <p:cNvPr id="4" name="QC_4_BD.53_2#506fb0d5b.choices?vop=1&amp;pid=8031a33b3&amp;color=0,0,0&amp;vtp=1&amp;bbb=1"/>
          <p:cNvSpPr/>
          <p:nvPr/>
        </p:nvSpPr>
        <p:spPr>
          <a:xfrm>
            <a:off x="832104" y="2330007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74894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发射方向应自东向西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发射方向应自西向东</a:t>
            </a:r>
            <a:endParaRPr lang="en-US" altLang="zh-CN" sz="1800" b="0" i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3100"/>
              </a:lnSpc>
              <a:tabLst>
                <a:tab pos="5374894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发射地点应靠近赤道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发射地点应靠近两极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55_1#506fb0d5b?vop=1&amp;pid=8031a33b3&amp;color=0,0,0&amp;vtp=1&amp;bbb=1&amp;hb=1"/>
              <p:cNvSpPr/>
              <p:nvPr/>
            </p:nvSpPr>
            <p:spPr>
              <a:xfrm>
                <a:off x="832104" y="3149792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【解析】为了充分利用地球的自转速度，应沿着地球自转的方向发射卫星，故A错误，B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正确；根据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可知，地面上越靠近赤道的位置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，其随地球自转的线速度越大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注意点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地球上各点绕地轴转动，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离赤道越近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，轨道半径越大）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，为了充分利用地球的自转速度，发射地点应靠近赤道，故C正确，D错误.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55_1#506fb0d5b?vop=1&amp;pid=8031a33b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49792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63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AS.55_1#506fb0d5b?vop=1&amp;pid=8031a33b3&amp;color=0,0,0&amp;vtp=1&amp;bbb=1&amp;hb=1&amp;uw=1">
            <a:extLst>
              <a:ext uri="{FF2B5EF4-FFF2-40B4-BE49-F238E27FC236}">
                <a16:creationId xmlns:a16="http://schemas.microsoft.com/office/drawing/2014/main" id="{3A92E118-EDC3-699F-6C8D-15ACD4CDA2A0}"/>
              </a:ext>
            </a:extLst>
          </p:cNvPr>
          <p:cNvSpPr/>
          <p:nvPr/>
        </p:nvSpPr>
        <p:spPr>
          <a:xfrm>
            <a:off x="10279317" y="3149570"/>
            <a:ext cx="525462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7" name="QC_4_AS.55_1#506fb0d5b?vop=1&amp;pid=8031a33b3&amp;color=0,0,0&amp;vtp=1&amp;bbb=1&amp;hb=1&amp;uw=1">
            <a:extLst>
              <a:ext uri="{FF2B5EF4-FFF2-40B4-BE49-F238E27FC236}">
                <a16:creationId xmlns:a16="http://schemas.microsoft.com/office/drawing/2014/main" id="{8B02A910-432C-C58E-A534-A7EC88FAE712}"/>
              </a:ext>
            </a:extLst>
          </p:cNvPr>
          <p:cNvSpPr/>
          <p:nvPr/>
        </p:nvSpPr>
        <p:spPr>
          <a:xfrm>
            <a:off x="832104" y="3568669"/>
            <a:ext cx="6879209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7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56_1#a1655b135?htil=7&amp;vop=1&amp;pid=8031a33b3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25577" y="1594296"/>
            <a:ext cx="1691640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56_2#a1655b135?htil=7&amp;vop=1&amp;pid=8031a33b3&amp;color=0,0,0&amp;vtp=1&amp;bt=1&amp;bbb=1&amp;hb=1&amp;hs=1"/>
              <p:cNvSpPr/>
              <p:nvPr/>
            </p:nvSpPr>
            <p:spPr>
              <a:xfrm>
                <a:off x="832104" y="1512000"/>
                <a:ext cx="8714232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由于高度限制，车库出入口采用如图所示的曲杆道闸，道闸由转动杆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与横杆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连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接而成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为横杆的两个端点，在道闸抬起过程中，杆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始终保持水平.杆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绕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从与水平方向成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匀速转动到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的过程中，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56_2#a1655b135?htil=7&amp;vop=1&amp;pid=8031a33b3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714232" cy="1189355"/>
              </a:xfrm>
              <a:prstGeom prst="rect">
                <a:avLst/>
              </a:prstGeom>
              <a:blipFill>
                <a:blip r:embed="rId4"/>
                <a:stretch>
                  <a:fillRect l="-1679" r="-1470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57_1#a1655b135.bracket?vop=1&amp;pid=8031a33b3&amp;color=0,0,0&amp;vpa=13&amp;vtp=1"/>
          <p:cNvSpPr/>
          <p:nvPr/>
        </p:nvSpPr>
        <p:spPr>
          <a:xfrm>
            <a:off x="7635208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56_3#a1655b135.choices?vop=1&amp;pid=8031a33b3&amp;color=0,0,0&amp;vtp=1&amp;bbb=1&amp;hs=1"/>
              <p:cNvSpPr/>
              <p:nvPr/>
            </p:nvSpPr>
            <p:spPr>
              <a:xfrm>
                <a:off x="832104" y="269945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两点的线速度相同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点绕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点做圆周运动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点在竖直方向做匀速运动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点的角速度比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点大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56_3#a1655b135.choices?vop=1&amp;pid=8031a33b3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99450"/>
                <a:ext cx="10533888" cy="770255"/>
              </a:xfrm>
              <a:prstGeom prst="rect">
                <a:avLst/>
              </a:prstGeom>
              <a:blipFill>
                <a:blip r:embed="rId5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58_1#a1655b135?vop=1&amp;pid=8031a33b3&amp;color=0,0,0&amp;vtp=1&amp;bbb=1&amp;hb=1"/>
              <p:cNvSpPr/>
              <p:nvPr/>
            </p:nvSpPr>
            <p:spPr>
              <a:xfrm>
                <a:off x="832104" y="3481135"/>
                <a:ext cx="10533888" cy="2068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【解析】依题意，杆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始终保持水平，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两点相对静止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（易错点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点做圆周运动容易分析，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点的运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动不容易观察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，需通过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两点相对静止分析）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，二者具有相同的线速度、角速度和加速度，故A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间距离在变化，可以看出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点不是绕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点做圆周运动，故B错误；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点在竖直方向的运动与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点做匀速圆周运动，则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点相对于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点在竖直方向的位置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𝑂𝑃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可以看出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点在竖直方向不是做匀速运动，故C错误.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58_1#a1655b135?vop=1&amp;pid=8031a33b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81135"/>
                <a:ext cx="10533888" cy="2068830"/>
              </a:xfrm>
              <a:prstGeom prst="rect">
                <a:avLst/>
              </a:prstGeom>
              <a:blipFill>
                <a:blip r:embed="rId6"/>
                <a:stretch>
                  <a:fillRect l="-1389" r="-2836" b="-70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4_AS.58_1#a1655b135?vop=1&amp;pid=8031a33b3&amp;color=0,0,0&amp;vtp=1&amp;bbb=1&amp;hb=1&amp;uw=1">
            <a:extLst>
              <a:ext uri="{FF2B5EF4-FFF2-40B4-BE49-F238E27FC236}">
                <a16:creationId xmlns:a16="http://schemas.microsoft.com/office/drawing/2014/main" id="{2CC1A874-C3D3-62BA-46D1-6095760FCF0F}"/>
              </a:ext>
            </a:extLst>
          </p:cNvPr>
          <p:cNvSpPr/>
          <p:nvPr/>
        </p:nvSpPr>
        <p:spPr>
          <a:xfrm>
            <a:off x="2660904" y="3480912"/>
            <a:ext cx="4038537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59_1#32f348289?htil=8&amp;vop=1&amp;pid=8031a33b3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55619" y="1594296"/>
            <a:ext cx="2350008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59_2#32f348289?htil=8&amp;vop=1&amp;pid=8031a33b3&amp;color=0,0,0&amp;vtp=1&amp;bt=1&amp;bbb=1&amp;hb=1&amp;hs=1"/>
              <p:cNvSpPr/>
              <p:nvPr/>
            </p:nvSpPr>
            <p:spPr>
              <a:xfrm>
                <a:off x="832104" y="1512000"/>
                <a:ext cx="8055864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是一组塔轮，即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半径不同，但固定在同一转动轴上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半径之比为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=3:2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轮的半径大小与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轮相同，它与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轮紧靠在一起，当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轮绕过其中心的竖直轴转动时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，由于摩擦力作用，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轮也随之无相对滑动地转动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59_2#32f348289?htil=8&amp;vop=1&amp;pid=8031a33b3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055864" cy="1192530"/>
              </a:xfrm>
              <a:prstGeom prst="rect">
                <a:avLst/>
              </a:prstGeom>
              <a:blipFill>
                <a:blip r:embed="rId4"/>
                <a:stretch>
                  <a:fillRect l="-1817" r="-1287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60_1#32f348289.bracket?vop=1&amp;pid=8031a33b3&amp;color=0,0,0&amp;vpa=14&amp;vtp=1"/>
          <p:cNvSpPr/>
          <p:nvPr/>
        </p:nvSpPr>
        <p:spPr>
          <a:xfrm>
            <a:off x="8968660" y="2748027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59_3#32f348289.choices?vop=1&amp;pid=8031a33b3&amp;color=0,0,0&amp;vtp=1&amp;bbb=1"/>
              <p:cNvSpPr/>
              <p:nvPr/>
            </p:nvSpPr>
            <p:spPr>
              <a:xfrm>
                <a:off x="832104" y="3112454"/>
                <a:ext cx="10533888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线速度大小之比为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3:3:2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角速度之比为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3:3:2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转速之比为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2:3:2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周期之比为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2:3:2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59_3#32f348289.choices?vop=1&amp;pid=8031a33b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2454"/>
                <a:ext cx="10533888" cy="765810"/>
              </a:xfrm>
              <a:prstGeom prst="rect">
                <a:avLst/>
              </a:prstGeom>
              <a:blipFill>
                <a:blip r:embed="rId5"/>
                <a:stretch>
                  <a:fillRect l="-1389" b="-192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61_1#32f348289?vop=1&amp;pid=8031a33b3&amp;color=0,0,0&amp;vtp=1&amp;bbb=1&amp;hb=1"/>
              <p:cNvSpPr/>
              <p:nvPr/>
            </p:nvSpPr>
            <p:spPr>
              <a:xfrm>
                <a:off x="832104" y="3886201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轮靠摩擦传动，边缘点线速度大小相等，故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=1:1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轮角速度相同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可知，线速度大小之比为半径之比，所以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=3:2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=3:3:2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角速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度相同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线速度大小相等，根据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=3:2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=3:2:2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；根据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=3:2:2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，故C错误；根据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，结合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=3:2:2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=2:3:3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61_1#32f348289?vop=1&amp;pid=8031a33b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86201"/>
                <a:ext cx="10533888" cy="2030730"/>
              </a:xfrm>
              <a:prstGeom prst="rect">
                <a:avLst/>
              </a:prstGeom>
              <a:blipFill>
                <a:blip r:embed="rId6"/>
                <a:stretch>
                  <a:fillRect l="-1389" r="-3472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BD.59_2#32f348289?htil=8&amp;vop=1&amp;pid=8031a33b3&amp;color=0,0,0&amp;vtp=1&amp;bt=1&amp;bbb=1&amp;hb=1&amp;hs=1">
                <a:extLst>
                  <a:ext uri="{FF2B5EF4-FFF2-40B4-BE49-F238E27FC236}">
                    <a16:creationId xmlns:a16="http://schemas.microsoft.com/office/drawing/2014/main" id="{4703C9AF-7A50-65D4-FDDF-6AC2686D0237}"/>
                  </a:ext>
                </a:extLst>
              </p:cNvPr>
              <p:cNvSpPr/>
              <p:nvPr/>
            </p:nvSpPr>
            <p:spPr>
              <a:xfrm>
                <a:off x="827992" y="2749805"/>
                <a:ext cx="10536017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起来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分别为三轮边缘的三个点，则稳定后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三点在运动过程中的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BD.59_2#32f348289?htil=8&amp;vop=1&amp;pid=8031a33b3&amp;color=0,0,0&amp;vtp=1&amp;bt=1&amp;bbb=1&amp;hb=1&amp;hs=1">
                <a:extLst>
                  <a:ext uri="{FF2B5EF4-FFF2-40B4-BE49-F238E27FC236}">
                    <a16:creationId xmlns:a16="http://schemas.microsoft.com/office/drawing/2014/main" id="{4703C9AF-7A50-65D4-FDDF-6AC2686D023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2749805"/>
                <a:ext cx="10536017" cy="360680"/>
              </a:xfrm>
              <a:prstGeom prst="rect">
                <a:avLst/>
              </a:prstGeom>
              <a:blipFill>
                <a:blip r:embed="rId7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62_1#5b372cf16?vop=1&amp;pid=8031a33b3&amp;color=0,0,0&amp;vtp=1&amp;bt=1&amp;bbb=1&amp;hb=1"/>
              <p:cNvSpPr/>
              <p:nvPr/>
            </p:nvSpPr>
            <p:spPr>
              <a:xfrm>
                <a:off x="832104" y="1512000"/>
                <a:ext cx="10533888" cy="10083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如图，自行车脚踏板到牙盘中心的距离（即踏脚杆的长度）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，牙盘半径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，飞轮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半径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，后轮半径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，若骑车人每蹬一次脚踏板，牙盘就转半周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，当自行车</a:t>
                </a: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速度大小匀速前进时，求：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62_1#5b372cf16?vop=1&amp;pid=8031a33b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008380"/>
              </a:xfrm>
              <a:prstGeom prst="rect">
                <a:avLst/>
              </a:prstGeom>
              <a:blipFill>
                <a:blip r:embed="rId3"/>
                <a:stretch>
                  <a:fillRect l="-1389" t="-3030" r="-174" b="-145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62_2#5b372cf16?vop=1&amp;pid=8031a33b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38928" y="2644334"/>
            <a:ext cx="1911096" cy="13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63_1#f1d4b1bfe?vop=1&amp;pid=5b372cf16&amp;color=0,0,0&amp;vtp=1&amp;bbb=1"/>
              <p:cNvSpPr/>
              <p:nvPr/>
            </p:nvSpPr>
            <p:spPr>
              <a:xfrm>
                <a:off x="832104" y="4142934"/>
                <a:ext cx="10533888" cy="3355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（1）脚踏板和后轮的转速之比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板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轮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63_1#f1d4b1bfe?vop=1&amp;pid=5b372cf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42934"/>
                <a:ext cx="10533888" cy="335598"/>
              </a:xfrm>
              <a:prstGeom prst="rect">
                <a:avLst/>
              </a:prstGeom>
              <a:blipFill>
                <a:blip r:embed="rId5"/>
                <a:stretch>
                  <a:fillRect l="-1389" t="-9091" b="-3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64_1#f1d4b1bfe?vop=1&amp;pid=5b372cf16&amp;color=0,0,0&amp;vtp=1&amp;bbb=1"/>
              <p:cNvSpPr/>
              <p:nvPr/>
            </p:nvSpPr>
            <p:spPr>
              <a:xfrm>
                <a:off x="832104" y="4483674"/>
                <a:ext cx="10533888" cy="2984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1:3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5_AN.64_1#f1d4b1bfe?vop=1&amp;pid=5b372cf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83674"/>
                <a:ext cx="10533888" cy="298450"/>
              </a:xfrm>
              <a:prstGeom prst="rect">
                <a:avLst/>
              </a:prstGeom>
              <a:blipFill>
                <a:blip r:embed="rId6"/>
                <a:stretch>
                  <a:fillRect l="-810" b="-12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S.65_1#f1d4b1bfe?vop=1&amp;pid=5b372cf16&amp;color=0,0,0&amp;vtp=1&amp;bbb=1&amp;hb=1"/>
              <p:cNvSpPr/>
              <p:nvPr/>
            </p:nvSpPr>
            <p:spPr>
              <a:xfrm>
                <a:off x="832104" y="4784854"/>
                <a:ext cx="10533888" cy="13102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【解析】牙盘与飞轮间的传动类型是皮带传动，边缘点线速度大小相等，故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牙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飞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，根据线速度与角速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度关系公式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板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飞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飞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，飞轮与后轮之间同轴传动，角速度相等，则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飞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轮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可得脚踏板和后轮的转速之比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板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轮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板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轮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板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飞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S.65_1#f1d4b1bfe?vop=1&amp;pid=5b372cf1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784854"/>
                <a:ext cx="10533888" cy="1310259"/>
              </a:xfrm>
              <a:prstGeom prst="rect">
                <a:avLst/>
              </a:prstGeom>
              <a:blipFill>
                <a:blip r:embed="rId7"/>
                <a:stretch>
                  <a:fillRect l="-1389" t="-1860" r="-1389" b="-74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6_1#6f1177b7d?vop=1&amp;pid=5b372cf16&amp;color=0,0,0&amp;vtp=1&amp;bt=1&amp;bbb=1"/>
          <p:cNvSpPr/>
          <p:nvPr/>
        </p:nvSpPr>
        <p:spPr>
          <a:xfrm>
            <a:off x="832104" y="1512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（2）骑车人每分钟蹬脚踏板的次数.</a:t>
            </a:r>
            <a:endParaRPr lang="en-US" altLang="zh-CN" sz="1800" dirty="0"/>
          </a:p>
        </p:txBody>
      </p:sp>
      <p:sp>
        <p:nvSpPr>
          <p:cNvPr id="3" name="QO_5_AN.67_1#6f1177b7d?vop=1&amp;pid=5b372cf16&amp;color=0,0,0&amp;vtp=1&amp;bbb=1"/>
          <p:cNvSpPr/>
          <p:nvPr/>
        </p:nvSpPr>
        <p:spPr>
          <a:xfrm>
            <a:off x="832104" y="1920495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100次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68_1#6f1177b7d?vop=1&amp;pid=5b372cf16&amp;color=0,0,0&amp;vtp=1&amp;bbb=1&amp;hb=1"/>
              <p:cNvSpPr/>
              <p:nvPr/>
            </p:nvSpPr>
            <p:spPr>
              <a:xfrm>
                <a:off x="832104" y="2293812"/>
                <a:ext cx="10533888" cy="85553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轮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轮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2×3.14×0.32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≈2.49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板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轮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，骑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车人每分钟蹬脚踏板的次数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=2×60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板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68_1#6f1177b7d?vop=1&amp;pid=5b372cf1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3812"/>
                <a:ext cx="10533888" cy="855536"/>
              </a:xfrm>
              <a:prstGeom prst="rect">
                <a:avLst/>
              </a:prstGeom>
              <a:blipFill>
                <a:blip r:embed="rId3"/>
                <a:stretch>
                  <a:fillRect l="-1389" r="-868" b="-1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ff0d7a9ef?vop=1&amp;pid=dc1bd5a44&amp;color=0,0,0&amp;vtp=1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下列关于匀速圆周运动的运动性质说法正确的有(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2_1#ff0d7a9ef.bracket?vop=1&amp;pid=dc1bd5a44&amp;color=0,0,0&amp;vpa=1&amp;vtp=1"/>
          <p:cNvSpPr/>
          <p:nvPr/>
        </p:nvSpPr>
        <p:spPr>
          <a:xfrm>
            <a:off x="6119273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BD.1_2#ff0d7a9ef?vop=1&amp;pid=dc1bd5a44&amp;color=0,0,0&amp;vtp=1&amp;bbb=1"/>
          <p:cNvSpPr/>
          <p:nvPr/>
        </p:nvSpPr>
        <p:spPr>
          <a:xfrm>
            <a:off x="832104" y="1922780"/>
            <a:ext cx="10533888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①匀速圆周运动是线速度不变的运动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匀速圆周运动是角速度不变的运动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做匀速圆周运动的物体处于平衡状态</a:t>
            </a:r>
            <a:endParaRPr lang="en-US" altLang="zh-CN" sz="1800" dirty="0"/>
          </a:p>
        </p:txBody>
      </p:sp>
      <p:sp>
        <p:nvSpPr>
          <p:cNvPr id="5" name="QC_5_BD.1_3#ff0d7a9ef.choices?vop=1&amp;pid=dc1bd5a44&amp;color=0,0,0&amp;vtp=1&amp;bbb=1"/>
          <p:cNvSpPr/>
          <p:nvPr/>
        </p:nvSpPr>
        <p:spPr>
          <a:xfrm>
            <a:off x="832104" y="3162363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146294" algn="l"/>
                <a:tab pos="78273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①③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①②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①②③</a:t>
            </a:r>
            <a:endParaRPr lang="en-US" altLang="zh-CN" sz="1800" dirty="0"/>
          </a:p>
        </p:txBody>
      </p:sp>
      <p:sp>
        <p:nvSpPr>
          <p:cNvPr id="6" name="QC_5_AS.3_1#ff0d7a9ef?vop=1&amp;pid=dc1bd5a44&amp;color=0,0,0&amp;vtp=1&amp;bbb=1&amp;hb=1"/>
          <p:cNvSpPr/>
          <p:nvPr/>
        </p:nvSpPr>
        <p:spPr>
          <a:xfrm>
            <a:off x="832104" y="3582670"/>
            <a:ext cx="10533888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】匀速圆周运动是变速运动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，线速度大小不变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，但方向时刻改变</a:t>
            </a:r>
            <a:r>
              <a:rPr lang="en-US" altLang="zh-CN" sz="1800" b="0" i="0">
                <a:solidFill>
                  <a:srgbClr val="00A0AF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易错点</a:t>
            </a:r>
            <a:r>
              <a:rPr lang="en-US" altLang="zh-CN" sz="1800" b="0" i="0" dirty="0">
                <a:solidFill>
                  <a:srgbClr val="00A0A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速度是矢量</a:t>
            </a:r>
            <a:r>
              <a:rPr lang="en-US" altLang="zh-CN" sz="1800" b="0" i="0">
                <a:solidFill>
                  <a:srgbClr val="00A0AF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，既有大小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A0AF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又有方向</a:t>
            </a:r>
            <a:r>
              <a:rPr lang="en-US" altLang="zh-CN" sz="1800" b="0" i="0" dirty="0">
                <a:solidFill>
                  <a:srgbClr val="00A0AF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，匀速圆周运动的速度虽然大小不变，但是方向变化，为变速运动）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，它的角速度不变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，所以做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匀速圆周运动的物体不处于平衡状态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，故说法①③错误，②正确，故B正确.</a:t>
            </a:r>
            <a:endParaRPr lang="en-US" altLang="zh-CN" dirty="0"/>
          </a:p>
        </p:txBody>
      </p:sp>
      <p:sp>
        <p:nvSpPr>
          <p:cNvPr id="7" name="QC_5_AS.3_1#ff0d7a9ef?vop=1&amp;pid=dc1bd5a44&amp;color=0,0,0&amp;vtp=1&amp;bbb=1&amp;hb=1&amp;uw=1">
            <a:extLst>
              <a:ext uri="{FF2B5EF4-FFF2-40B4-BE49-F238E27FC236}">
                <a16:creationId xmlns:a16="http://schemas.microsoft.com/office/drawing/2014/main" id="{BA248E8E-57D1-8581-0376-B5D04EB34FAA}"/>
              </a:ext>
            </a:extLst>
          </p:cNvPr>
          <p:cNvSpPr/>
          <p:nvPr/>
        </p:nvSpPr>
        <p:spPr>
          <a:xfrm>
            <a:off x="3346704" y="3582448"/>
            <a:ext cx="4572064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703d179f1?vop=1&amp;pid=53c368a8b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一质点做半径为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的匀速圆周运动，在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时间内转动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周，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则该质点的线速度大小为(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BD.4_1#703d179f1?vop=1&amp;pid=53c368a8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703d179f1.bracket?vop=1&amp;pid=53c368a8b&amp;color=0,0,0&amp;vpa=2&amp;vtp=1"/>
          <p:cNvSpPr/>
          <p:nvPr/>
        </p:nvSpPr>
        <p:spPr>
          <a:xfrm>
            <a:off x="9475564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4_2#703d179f1.choices?vop=1&amp;pid=53c368a8b&amp;color=0,0,0&amp;vtp=1&amp;bbb=1"/>
              <p:cNvSpPr/>
              <p:nvPr/>
            </p:nvSpPr>
            <p:spPr>
              <a:xfrm>
                <a:off x="832104" y="1875790"/>
                <a:ext cx="10533888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93797" algn="l"/>
                    <a:tab pos="5463794" algn="l"/>
                    <a:tab pos="80940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𝑛𝑡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𝑛𝑅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𝑛𝑅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4_2#703d179f1.choices?vop=1&amp;pid=53c368a8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535559"/>
              </a:xfrm>
              <a:prstGeom prst="rect">
                <a:avLst/>
              </a:prstGeom>
              <a:blipFill>
                <a:blip r:embed="rId4"/>
                <a:stretch>
                  <a:fillRect l="-1389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_1#703d179f1?vop=1&amp;pid=53c368a8b&amp;color=0,0,0&amp;vtp=1&amp;bbb=1&amp;hb=1"/>
              <p:cNvSpPr/>
              <p:nvPr/>
            </p:nvSpPr>
            <p:spPr>
              <a:xfrm>
                <a:off x="832104" y="2421826"/>
                <a:ext cx="10533888" cy="786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【解析】在时间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内转动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周，则周期为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，根据线速度定义得该质点的线速度大小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𝑛𝑅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5_AS.6_1#703d179f1?vop=1&amp;pid=53c368a8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21826"/>
                <a:ext cx="10533888" cy="786130"/>
              </a:xfrm>
              <a:prstGeom prst="rect">
                <a:avLst/>
              </a:prstGeom>
              <a:blipFill>
                <a:blip r:embed="rId5"/>
                <a:stretch>
                  <a:fillRect l="-1389" r="-1100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cf836adc5?vop=1&amp;pid=53c368a8b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一质点做匀速圆周运动，其线速度大小为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，转动周期为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BD.7_1#cf836adc5?vop=1&amp;pid=53c368a8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cf836adc5.bracket?vop=1&amp;pid=53c368a8b&amp;color=0,0,0&amp;vpa=3&amp;vtp=1"/>
          <p:cNvSpPr/>
          <p:nvPr/>
        </p:nvSpPr>
        <p:spPr>
          <a:xfrm>
            <a:off x="9718135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7_2#cf836adc5.choices?vop=1&amp;pid=53c368a8b&amp;color=0,0,0&amp;vtp=1&amp;bbb=1"/>
              <p:cNvSpPr/>
              <p:nvPr/>
            </p:nvSpPr>
            <p:spPr>
              <a:xfrm>
                <a:off x="832104" y="1875790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角速度为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转速为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运动轨迹的半径为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频率为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Hz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7_2#cf836adc5.choices?vop=1&amp;pid=53c368a8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838200"/>
              </a:xfrm>
              <a:prstGeom prst="rect">
                <a:avLst/>
              </a:prstGeom>
              <a:blipFill>
                <a:blip r:embed="rId4"/>
                <a:stretch>
                  <a:fillRect l="-1389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9_1#cf836adc5?vop=1&amp;pid=53c368a8b&amp;color=0,0,0&amp;vtp=1&amp;bbb=1&amp;hb=1"/>
              <p:cNvSpPr/>
              <p:nvPr/>
            </p:nvSpPr>
            <p:spPr>
              <a:xfrm>
                <a:off x="832104" y="2721165"/>
                <a:ext cx="10533888" cy="16944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【解析】根据角速度与周期的关系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，解得其角速度为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，故A错误；根据转速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、频率与周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期的关系可得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Hz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，故B正确，D错误；根据题意可知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，质点的线速度大小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，代入数据解得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𝑣𝑇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8×2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den>
                    </m:f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den>
                    </m:f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5_AS.9_1#cf836adc5?vop=1&amp;pid=53c368a8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21165"/>
                <a:ext cx="10533888" cy="1694434"/>
              </a:xfrm>
              <a:prstGeom prst="rect">
                <a:avLst/>
              </a:prstGeom>
              <a:blipFill>
                <a:blip r:embed="rId5"/>
                <a:stretch>
                  <a:fillRect l="-1389" r="-1157" b="-50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0_1#890149177?htil=1&amp;vop=1&amp;pid=53c368a8b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75499" y="1594295"/>
            <a:ext cx="987552" cy="17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0_2#890149177?htil=1&amp;vop=1&amp;pid=53c368a8b&amp;color=0,0,0&amp;vtp=1&amp;bt=1&amp;bbb=1&amp;hb=1&amp;hs=1"/>
              <p:cNvSpPr/>
              <p:nvPr/>
            </p:nvSpPr>
            <p:spPr>
              <a:xfrm>
                <a:off x="832104" y="1512000"/>
                <a:ext cx="9409176" cy="1024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如图，光滑水平面上固定着一个螺旋形光滑水平轨道，俯视图如图所示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.一小球以某一速度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沿轨道切线方向进入轨道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，沿半径为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的半圆轨道从1处运动到2处，再沿半径为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的四分之三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圆轨道从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2处运动到3处，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BD.10_2#890149177?htil=1&amp;vop=1&amp;pid=53c368a8b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9409176" cy="1024255"/>
              </a:xfrm>
              <a:prstGeom prst="rect">
                <a:avLst/>
              </a:prstGeom>
              <a:blipFill>
                <a:blip r:embed="rId4"/>
                <a:stretch>
                  <a:fillRect l="-1555" t="-2976" r="-259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11_1#890149177.bracket?vop=1&amp;pid=53c368a8b&amp;color=0,0,0&amp;vpa=4&amp;vtp=1"/>
          <p:cNvSpPr/>
          <p:nvPr/>
        </p:nvSpPr>
        <p:spPr>
          <a:xfrm>
            <a:off x="5396960" y="2214945"/>
            <a:ext cx="331788" cy="3157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5" name="QC_5_BD.10_3#890149177.choices?htil=1&amp;vop=1&amp;pid=53c368a8b&amp;color=0,0,0&amp;vtp=1&amp;bbb=1&amp;hs=1"/>
          <p:cNvSpPr/>
          <p:nvPr/>
        </p:nvSpPr>
        <p:spPr>
          <a:xfrm>
            <a:off x="832104" y="2576196"/>
            <a:ext cx="9409176" cy="1379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小球从1处到3处的位移大小大于从1处到3处的路程</a:t>
            </a:r>
            <a:endParaRPr lang="en-US" altLang="zh-CN" sz="1800" dirty="0"/>
          </a:p>
          <a:p>
            <a:pPr latinLnBrk="1"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经过2处后，小球做圆周运动的线速度增大</a:t>
            </a:r>
            <a:endParaRPr lang="en-US" altLang="zh-CN" sz="1800" dirty="0"/>
          </a:p>
          <a:p>
            <a:pPr latinLnBrk="1"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经过2处后，小球做圆周运动的角速度增大</a:t>
            </a:r>
            <a:endParaRPr lang="en-US" altLang="zh-CN" sz="1800" dirty="0"/>
          </a:p>
          <a:p>
            <a:pPr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经过2处后，小球做圆周运动的周期增大</a:t>
            </a:r>
            <a:endParaRPr lang="en-US" altLang="zh-CN" sz="1800" dirty="0"/>
          </a:p>
        </p:txBody>
      </p:sp>
      <p:sp>
        <p:nvSpPr>
          <p:cNvPr id="6" name="QC_5_EX.12_1#890149177?vop=1&amp;pid=53c368a8b&amp;color=0,0,0&amp;vtp=1&amp;bbb=1&amp;hb=1&amp;hs=1"/>
          <p:cNvSpPr/>
          <p:nvPr/>
        </p:nvSpPr>
        <p:spPr>
          <a:xfrm>
            <a:off x="832104" y="3995484"/>
            <a:ext cx="10533888" cy="668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8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思路分析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本题的突破点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小球沿螺旋形轨道运动过程中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线速度大小不变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再结合轨道半径的变化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分析</a:t>
            </a:r>
          </a:p>
          <a:p>
            <a:pPr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小球角速度的变化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进一步分析周期的变化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5_AS.13_1#890149177?vop=1&amp;pid=53c368a8b&amp;color=0,0,0&amp;vtp=1&amp;bbb=1&amp;hb=1"/>
              <p:cNvSpPr/>
              <p:nvPr/>
            </p:nvSpPr>
            <p:spPr>
              <a:xfrm>
                <a:off x="832104" y="4699445"/>
                <a:ext cx="10533888" cy="1065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【解析】小球从1处到3处做曲线运动，则从1处到3处的位移大小小于从1处到3处的路程，故A错误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；螺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旋形水平轨道光滑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，小球做圆周运动的线速度大小不变，经过2处后，轨道半径减小，由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球做圆周运动的角速度增大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可知，小球做圆周运动的周期减小，故B、D错误，C正确.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5_AS.13_1#890149177?vop=1&amp;pid=53c368a8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99445"/>
                <a:ext cx="10533888" cy="1065340"/>
              </a:xfrm>
              <a:prstGeom prst="rect">
                <a:avLst/>
              </a:prstGeom>
              <a:blipFill>
                <a:blip r:embed="rId5"/>
                <a:stretch>
                  <a:fillRect l="-1389" t="-2857" r="-637" b="-74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4_1#52fdf2dba?vop=1&amp;pid=53c368a8b&amp;color=0,0,0&amp;vtp=1&amp;bt=1&amp;bbb=1"/>
          <p:cNvSpPr/>
          <p:nvPr/>
        </p:nvSpPr>
        <p:spPr>
          <a:xfrm>
            <a:off x="832104" y="1512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一辆汽车发动机的曲轴每分钟转2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400周，求：</a:t>
            </a:r>
            <a:endParaRPr lang="en-US" altLang="zh-CN" sz="1800" dirty="0"/>
          </a:p>
        </p:txBody>
      </p:sp>
      <p:sp>
        <p:nvSpPr>
          <p:cNvPr id="3" name="QO_6_BD.15_1#1a82a72fd?vop=1&amp;pid=52fdf2dba&amp;color=0,0,0&amp;vtp=1&amp;bbb=1"/>
          <p:cNvSpPr/>
          <p:nvPr/>
        </p:nvSpPr>
        <p:spPr>
          <a:xfrm>
            <a:off x="832104" y="1881697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（1）曲轴转动的周期；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16_1#1a82a72fd?vop=1&amp;pid=52fdf2dba&amp;color=0,0,0&amp;vtp=1&amp;bbb=1"/>
              <p:cNvSpPr/>
              <p:nvPr/>
            </p:nvSpPr>
            <p:spPr>
              <a:xfrm>
                <a:off x="832104" y="229768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0.025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O_6_AN.16_1#1a82a72fd?vop=1&amp;pid=52fdf2db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7685"/>
                <a:ext cx="10533888" cy="346075"/>
              </a:xfrm>
              <a:prstGeom prst="rect">
                <a:avLst/>
              </a:prstGeom>
              <a:blipFill>
                <a:blip r:embed="rId3"/>
                <a:stretch>
                  <a:fillRect l="-810" b="-87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S.17_1#1a82a72fd?vop=1&amp;pid=52fdf2dba&amp;color=0,0,0&amp;vtp=1&amp;bbb=1"/>
              <p:cNvSpPr/>
              <p:nvPr/>
            </p:nvSpPr>
            <p:spPr>
              <a:xfrm>
                <a:off x="832104" y="2655825"/>
                <a:ext cx="10533888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【解析】曲轴每分钟转2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400周，则转速为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，曲轴转动的周期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=0.025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S.17_1#1a82a72fd?vop=1&amp;pid=52fdf2db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55825"/>
                <a:ext cx="10533888" cy="535559"/>
              </a:xfrm>
              <a:prstGeom prst="rect">
                <a:avLst/>
              </a:prstGeom>
              <a:blipFill>
                <a:blip r:embed="rId4"/>
                <a:stretch>
                  <a:fillRect l="-1389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8_1#abfdb507e?vop=1&amp;pid=52fdf2dba&amp;color=0,0,0&amp;vtp=1&amp;bt=1&amp;bbb=1"/>
          <p:cNvSpPr/>
          <p:nvPr/>
        </p:nvSpPr>
        <p:spPr>
          <a:xfrm>
            <a:off x="832104" y="1512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（2）曲轴转动的角速度的大小；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9_1#abfdb507e?vop=1&amp;pid=52fdf2dba&amp;color=0,0,0&amp;vtp=1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6_AN.19_1#abfdb507e?vop=1&amp;pid=52fdf2db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3"/>
                <a:stretch>
                  <a:fillRect l="-810" b="-298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20_1#abfdb507e?vop=1&amp;pid=52fdf2dba&amp;color=0,0,0&amp;vtp=1&amp;bbb=1"/>
              <p:cNvSpPr/>
              <p:nvPr/>
            </p:nvSpPr>
            <p:spPr>
              <a:xfrm>
                <a:off x="832104" y="2278635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，可得角速度为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S.20_1#abfdb507e?vop=1&amp;pid=52fdf2db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525971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1_1#a88c033e4?vop=1&amp;pid=52fdf2dba&amp;color=0,0,0&amp;vtp=1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（3）曲轴上距转轴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的点的线速度大小.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21_1#a88c033e4?vop=1&amp;pid=52fdf2db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2_1#a88c033e4?vop=1&amp;pid=52fdf2dba&amp;color=0,0,0&amp;vtp=1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6_AN.22_1#a88c033e4?vop=1&amp;pid=52fdf2db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4"/>
                <a:stretch>
                  <a:fillRect l="-810" b="-298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23_1#a88c033e4?vop=1&amp;pid=52fdf2dba&amp;color=0,0,0&amp;vtp=1&amp;bbb=1"/>
              <p:cNvSpPr/>
              <p:nvPr/>
            </p:nvSpPr>
            <p:spPr>
              <a:xfrm>
                <a:off x="832104" y="2320608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，可得曲轴上距转轴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的点的线速度大小为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S.23_1#a88c033e4?vop=1&amp;pid=52fdf2db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0608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2055</Words>
  <Application>Microsoft Office PowerPoint</Application>
  <PresentationFormat>宽屏</PresentationFormat>
  <Paragraphs>205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2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2025-10-29T06:43:31Z</dcterms:created>
  <dcterms:modified xsi:type="dcterms:W3CDTF">2025-10-29T06:46:16Z</dcterms:modified>
  <cp:category/>
  <cp:contentStatus/>
</cp:coreProperties>
</file>